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73" r:id="rId4"/>
    <p:sldId id="283" r:id="rId5"/>
    <p:sldId id="256" r:id="rId6"/>
    <p:sldId id="267" r:id="rId7"/>
    <p:sldId id="266" r:id="rId8"/>
    <p:sldId id="268" r:id="rId9"/>
    <p:sldId id="262" r:id="rId10"/>
    <p:sldId id="285" r:id="rId11"/>
    <p:sldId id="280" r:id="rId12"/>
    <p:sldId id="275" r:id="rId13"/>
    <p:sldId id="286" r:id="rId14"/>
    <p:sldId id="288" r:id="rId15"/>
    <p:sldId id="289" r:id="rId16"/>
    <p:sldId id="290" r:id="rId17"/>
    <p:sldId id="281" r:id="rId18"/>
    <p:sldId id="291" r:id="rId19"/>
    <p:sldId id="292" r:id="rId20"/>
    <p:sldId id="296" r:id="rId21"/>
    <p:sldId id="294" r:id="rId22"/>
    <p:sldId id="295" r:id="rId23"/>
    <p:sldId id="274" r:id="rId24"/>
    <p:sldId id="284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4D5"/>
    <a:srgbClr val="FFFFFF"/>
    <a:srgbClr val="F9BD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6" autoAdjust="0"/>
  </p:normalViewPr>
  <p:slideViewPr>
    <p:cSldViewPr>
      <p:cViewPr varScale="1">
        <p:scale>
          <a:sx n="75" d="100"/>
          <a:sy n="75" d="100"/>
        </p:scale>
        <p:origin x="-28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C1A9-7296-4FA9-A153-C09B0AB716D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E831-8411-488C-8D2B-0B25A858B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27584" y="476672"/>
            <a:ext cx="7416824" cy="5112568"/>
          </a:xfrm>
          <a:prstGeom prst="rect">
            <a:avLst/>
          </a:prstGeom>
          <a:ln w="69850" cap="flat" cmpd="sng" algn="ctr">
            <a:solidFill>
              <a:schemeClr val="accent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Подготовка к написанию итогового сочинения в 11 классе</a:t>
            </a:r>
            <a:r>
              <a:rPr kumimoji="0" lang="ru-RU" sz="35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800" b="1" dirty="0" smtClean="0">
                <a:latin typeface="Book Antiqua" pitchFamily="18" charset="0"/>
              </a:rPr>
              <a:t>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2017 – 2018</a:t>
            </a:r>
            <a:r>
              <a:rPr kumimoji="0" lang="ru-RU" sz="35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учебный год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800" b="1" dirty="0" smtClean="0">
                <a:solidFill>
                  <a:srgbClr val="C00000"/>
                </a:solidFill>
                <a:latin typeface="Book Antiqua" pitchFamily="18" charset="0"/>
              </a:rPr>
              <a:t>Методические рекомендации.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800" b="1" dirty="0" smtClean="0">
                <a:solidFill>
                  <a:srgbClr val="C00000"/>
                </a:solidFill>
                <a:latin typeface="Book Antiqua" pitchFamily="18" charset="0"/>
              </a:rPr>
              <a:t>Общие комментарии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800" b="1" dirty="0" smtClean="0">
                <a:solidFill>
                  <a:srgbClr val="C00000"/>
                </a:solidFill>
                <a:latin typeface="Book Antiqua" pitchFamily="18" charset="0"/>
              </a:rPr>
              <a:t>тематических направлений.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i="1" dirty="0" smtClean="0">
              <a:latin typeface="Book Antiqua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1026" name="Picture 2" descr="G:\Изображения\книги\1_W2SFyCLM.jpg"/>
          <p:cNvPicPr>
            <a:picLocks noChangeAspect="1" noChangeArrowheads="1"/>
          </p:cNvPicPr>
          <p:nvPr/>
        </p:nvPicPr>
        <p:blipFill>
          <a:blip r:embed="rId2" cstate="print"/>
          <a:srcRect l="4641" t="11121" r="10041" b="15440"/>
          <a:stretch>
            <a:fillRect/>
          </a:stretch>
        </p:blipFill>
        <p:spPr bwMode="auto">
          <a:xfrm>
            <a:off x="251520" y="5013176"/>
            <a:ext cx="2376264" cy="153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39952" y="4725144"/>
            <a:ext cx="4104456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dk1"/>
                </a:solidFill>
                <a:latin typeface="Book Antiqua" pitchFamily="18" charset="0"/>
              </a:rPr>
              <a:t>Сыско</a:t>
            </a:r>
            <a:r>
              <a:rPr lang="ru-RU" sz="1600" b="1" dirty="0" smtClean="0">
                <a:solidFill>
                  <a:schemeClr val="dk1"/>
                </a:solidFill>
                <a:latin typeface="Book Antiqua" pitchFamily="18" charset="0"/>
              </a:rPr>
              <a:t> Ирина Владимировна,</a:t>
            </a:r>
          </a:p>
          <a:p>
            <a:pPr algn="just"/>
            <a:r>
              <a:rPr lang="ru-RU" sz="1600" b="1" dirty="0" smtClean="0">
                <a:solidFill>
                  <a:schemeClr val="dk1"/>
                </a:solidFill>
                <a:latin typeface="Book Antiqua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Book Antiqua" pitchFamily="18" charset="0"/>
              </a:rPr>
              <a:t>МБОУ «СШ № 4» г.Иваново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980728"/>
            <a:ext cx="5760640" cy="369332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Ключевые фразы для сочинения по теме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365104"/>
            <a:ext cx="85689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Что значит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быть верным.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Какова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цена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измены?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3. </a:t>
            </a:r>
            <a:r>
              <a:rPr lang="ru-RU" b="1" dirty="0" smtClean="0">
                <a:latin typeface="Book Antiqua" pitchFamily="18" charset="0"/>
              </a:rPr>
              <a:t>Когда возникает </a:t>
            </a:r>
            <a:r>
              <a:rPr lang="ru-RU" b="1" i="1" dirty="0" smtClean="0">
                <a:latin typeface="Book Antiqua" pitchFamily="18" charset="0"/>
              </a:rPr>
              <a:t>выбор</a:t>
            </a:r>
            <a:r>
              <a:rPr lang="ru-RU" b="1" dirty="0" smtClean="0">
                <a:latin typeface="Book Antiqua" pitchFamily="18" charset="0"/>
              </a:rPr>
              <a:t> между верностью и предательством? </a:t>
            </a:r>
            <a:endParaRPr lang="ru-RU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4. </a:t>
            </a:r>
            <a:r>
              <a:rPr lang="ru-RU" b="1" dirty="0" smtClean="0">
                <a:latin typeface="Book Antiqua" pitchFamily="18" charset="0"/>
              </a:rPr>
              <a:t>Как, по-вашему, </a:t>
            </a:r>
            <a:r>
              <a:rPr lang="ru-RU" b="1" i="1" dirty="0" smtClean="0">
                <a:latin typeface="Book Antiqua" pitchFamily="18" charset="0"/>
              </a:rPr>
              <a:t>связаны</a:t>
            </a:r>
            <a:r>
              <a:rPr lang="ru-RU" b="1" dirty="0" smtClean="0">
                <a:latin typeface="Book Antiqua" pitchFamily="18" charset="0"/>
              </a:rPr>
              <a:t> верность и дружба (любовь, патриотизм)?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5. </a:t>
            </a:r>
            <a:r>
              <a:rPr lang="ru-RU" b="1" dirty="0" smtClean="0">
                <a:latin typeface="Book Antiqua" pitchFamily="18" charset="0"/>
              </a:rPr>
              <a:t>Предательства совершаются чаще всего не по обдуманному намерению, а по слабости характера. (Ларошфуко)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1. Варианты тем</a:t>
            </a:r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068960"/>
            <a:ext cx="8496944" cy="1015663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Этот герой сумел сохранить верность (чему? Кому?), т.к. был …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(каким).  Это проявилось в  …. (жизненной ситуации, пересказ ситуации).</a:t>
            </a:r>
            <a:endParaRPr lang="ru-RU" sz="20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556792"/>
            <a:ext cx="8676456" cy="1323439"/>
          </a:xfrm>
          <a:prstGeom prst="rect">
            <a:avLst/>
          </a:prstGeom>
          <a:solidFill>
            <a:srgbClr val="E7E4D5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Нравственный выбор, счастье, жизнь или смерть этого героя напрямую связаны с умением сохранить верность (кому? чему?) или со склонностью к предательству, измене своим идеалам (словам, убеждениям и т.п.)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60648"/>
            <a:ext cx="521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Литературный материал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Соня Мармеладова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6309320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Сотников -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Рыбак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37312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Book Antiqua" pitchFamily="18" charset="0"/>
              </a:rPr>
              <a:t>Андрий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 - 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Остап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3717032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Онегин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Татьяна 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1" name="Picture 2" descr="http://cs967.vk.me/u9425615/127375702/x_81ea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08720"/>
            <a:ext cx="2088232" cy="264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AutoShape 4" descr="https://pp.vk.me/c659/u112348578/-6/x_0ecc2b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pp.vk.me/c659/u112348578/-6/x_0ecc2b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pp.vk.me/c659/u112348578/-6/x_0ecc2b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 descr="Владимир Вдовиченков Игорь Петренко на съемках фильма 'Тарас Бульба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73848"/>
            <a:ext cx="2160240" cy="144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95936" y="2780928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Наташа Ростова  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0" name="Picture 2" descr="http://cdn01.ru/files/users/images/cd/ba/cdba2b2a47694b79f62e83ecfd26a3c8.png"/>
          <p:cNvPicPr>
            <a:picLocks noChangeAspect="1" noChangeArrowheads="1"/>
          </p:cNvPicPr>
          <p:nvPr/>
        </p:nvPicPr>
        <p:blipFill>
          <a:blip r:embed="rId4" cstate="print"/>
          <a:srcRect l="2294" t="4957" r="1343" b="25641"/>
          <a:stretch>
            <a:fillRect/>
          </a:stretch>
        </p:blipFill>
        <p:spPr bwMode="auto">
          <a:xfrm>
            <a:off x="3923928" y="4437112"/>
            <a:ext cx="496855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http://www.tvzavr.ru/common/tvzstatic/cache/644x363/5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99551"/>
            <a:ext cx="2954509" cy="166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H:\литература\литература классы\10 класс\толстой\Война и мир\1181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908719"/>
            <a:ext cx="1872208" cy="180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http://img12.nnm.me/1/2/0/9/f/17168b87003b991eff80771d58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510" y="2996952"/>
            <a:ext cx="3472386" cy="156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779912" y="3284984"/>
            <a:ext cx="21723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Гринёв, Пугачёв,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Швабрин,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капитан Миронов,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Маша и др.</a:t>
            </a:r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12768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 Antiqua" pitchFamily="18" charset="0"/>
              </a:rPr>
              <a:t>2.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3600" b="1" dirty="0" smtClean="0">
                <a:latin typeface="Book Antiqua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Равнодушие  и отзывчивость</a:t>
            </a:r>
            <a:r>
              <a:rPr lang="ru-RU" sz="3600" b="1" dirty="0" smtClean="0">
                <a:latin typeface="Book Antiqua" pitchFamily="18" charset="0"/>
              </a:rPr>
              <a:t>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Char char="]"/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Разные типы отношения человека к людям и к миру </a:t>
            </a:r>
          </a:p>
          <a:p>
            <a:pPr algn="just">
              <a:buFont typeface="Wingdings 3" pitchFamily="18" charset="2"/>
              <a:buChar char="]"/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Безразличие к окружающим, нежелание тратить душевные силы на чужую жизнь или искренняя готовность разделить с ближним его радости и беды, оказать ему бескорыстную помощь.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132856"/>
            <a:ext cx="83529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Отзывчивость -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положительное духовно - нравственное качество,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проявляющееся  в склонности помогать нуждающимся; в способности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видеть  чужое горе; проявлять бескорыстие, щедрость, великодушие;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умение прощать; терпимость.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429000"/>
            <a:ext cx="40324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безразличие, безучастие,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безучастность, бесчувственность, бездушие, чёрствость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3501008"/>
            <a:ext cx="446449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сердечность,  добродушие,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участливость,  сострадательность, душевность, чуткость, сопереживание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733256"/>
            <a:ext cx="8784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]"/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Герои литературных произведений: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а) с горячим сердцем, готовые откликаться на чужие радости и беды;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б) персонажи, воплощающих противоположный  тип личности.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50912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!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 Две крайности  человеческой личности, которые проявляются  в  отношении 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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к людям в разных ситуациях  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 </a:t>
            </a: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к природе, искусству, красоте … </a:t>
            </a:r>
          </a:p>
          <a:p>
            <a:endParaRPr lang="ru-RU" b="1" dirty="0" smtClean="0">
              <a:solidFill>
                <a:prstClr val="black"/>
              </a:solidFill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</p:txBody>
      </p:sp>
      <p:pic>
        <p:nvPicPr>
          <p:cNvPr id="19" name="Picture 2" descr="Опросник Леонгарда-Шмишека (акцентуации характера)"/>
          <p:cNvPicPr>
            <a:picLocks noChangeAspect="1" noChangeArrowheads="1"/>
          </p:cNvPicPr>
          <p:nvPr/>
        </p:nvPicPr>
        <p:blipFill>
          <a:blip r:embed="rId2" cstate="print"/>
          <a:srcRect l="19845" t="36224" r="16841" b="8651"/>
          <a:stretch>
            <a:fillRect/>
          </a:stretch>
        </p:blipFill>
        <p:spPr bwMode="auto">
          <a:xfrm>
            <a:off x="7380312" y="188640"/>
            <a:ext cx="1601705" cy="836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4" grpId="0" animBg="1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836712"/>
            <a:ext cx="7560840" cy="461665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Ключевые фразы для сочинения по теме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2. Варианты тем</a:t>
            </a:r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Этот герой сумел сохранить,  проявить О. (или остался равнодушен) к … (чему? кому?), т.к. был … (каким).  Это проявилось в  …. (жизненной ситуации, пересказ ситуации).</a:t>
            </a:r>
            <a:endParaRPr lang="ru-RU" sz="24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556792"/>
            <a:ext cx="8676456" cy="1200329"/>
          </a:xfrm>
          <a:prstGeom prst="rect">
            <a:avLst/>
          </a:prstGeom>
          <a:solidFill>
            <a:srgbClr val="E7E4D5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Победа добра или зла связана с проявлением О. (или Р.) по отношению к …(кому? чему?); неспособностью (способностью ) поступать (как?)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725144"/>
            <a:ext cx="864096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Какого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человека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можно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назвать отзывчивым?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2. К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каким последствиям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приводит равнодушное отношение к природе? (любви, семье, людям и т.п.)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4. Как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соотносятся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доброта и отзывчивость (равнодушие и эгоизм)?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5. Как вы понимаете слова А.В. Суворова: «Как тягостно равнодушие к самому себе»?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521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Литературный материал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85293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Раскольников -Мармеладовы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602128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Book Antiqua" pitchFamily="18" charset="0"/>
              </a:rPr>
              <a:t>Ларра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 - </a:t>
            </a:r>
            <a:r>
              <a:rPr lang="ru-RU" sz="2000" b="1" dirty="0" err="1" smtClean="0">
                <a:solidFill>
                  <a:srgbClr val="C00000"/>
                </a:solidFill>
                <a:latin typeface="Book Antiqua" pitchFamily="18" charset="0"/>
              </a:rPr>
              <a:t>Данко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6021288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Доктор </a:t>
            </a:r>
            <a:r>
              <a:rPr lang="ru-RU" sz="1600" b="1" dirty="0" err="1" smtClean="0">
                <a:solidFill>
                  <a:srgbClr val="002060"/>
                </a:solidFill>
                <a:latin typeface="Book Antiqua" pitchFamily="18" charset="0"/>
              </a:rPr>
              <a:t>Рагин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6628" name="AutoShape 4" descr="https://pp.vk.me/c659/u112348578/-6/x_0ecc2b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pp.vk.me/c659/u112348578/-6/x_0ecc2b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pp.vk.me/c659/u112348578/-6/x_0ecc2b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2708920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Наташа Ростова 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–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Андрей - </a:t>
            </a:r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Пьер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9224" name="Picture 8" descr="H:\литература\литература классы\10 класс\толстой\Война и мир\118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36712"/>
            <a:ext cx="1872208" cy="180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51520" y="6021288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Гринёв, Пугачёв,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Маша - императрица  </a:t>
            </a:r>
            <a:endParaRPr lang="ru-RU" sz="1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4818" name="Picture 2" descr="q42"/>
          <p:cNvPicPr>
            <a:picLocks noChangeAspect="1" noChangeArrowheads="1"/>
          </p:cNvPicPr>
          <p:nvPr/>
        </p:nvPicPr>
        <p:blipFill>
          <a:blip r:embed="rId3" cstate="print"/>
          <a:srcRect t="19677" r="-1663"/>
          <a:stretch>
            <a:fillRect/>
          </a:stretch>
        </p:blipFill>
        <p:spPr bwMode="auto">
          <a:xfrm>
            <a:off x="6300192" y="908720"/>
            <a:ext cx="2232248" cy="17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Горящее сердце Данко | РОД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06261"/>
            <a:ext cx="1889490" cy="248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Встреча Маши Мироновой с императриц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800" y="3429000"/>
            <a:ext cx="243303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516216" y="2924944"/>
            <a:ext cx="2002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Book Antiqua" pitchFamily="18" charset="0"/>
              </a:rPr>
              <a:t>Фаддей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- </a:t>
            </a:r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Матрёна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4826" name="Picture 10" descr="Ил. С.Алимова к рассказу А.П.Чехова «Палата № 6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429000"/>
            <a:ext cx="1468135" cy="2430017"/>
          </a:xfrm>
          <a:prstGeom prst="rect">
            <a:avLst/>
          </a:prstGeom>
          <a:noFill/>
        </p:spPr>
      </p:pic>
      <p:pic>
        <p:nvPicPr>
          <p:cNvPr id="34828" name="Picture 12" descr="http://www.informaxinc.ru/wp-content/uploads/2017/01/korove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501008"/>
            <a:ext cx="1832594" cy="23762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804248" y="6021288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Book Antiqua" pitchFamily="18" charset="0"/>
              </a:rPr>
              <a:t>Воланд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Маргарита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4830" name="AutoShape 14" descr="https://cdn2.img.ria.ru/images/148719/42/1487194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2" name="AutoShape 16" descr="https://cdn2.img.ria.ru/images/148719/42/1487194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4" name="AutoShape 18" descr="https://cdn2.img.ria.ru/images/148719/42/1487194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908720"/>
            <a:ext cx="31836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7" grpId="0"/>
      <p:bldP spid="25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12768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3.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3600" b="1" dirty="0" smtClean="0">
                <a:latin typeface="Book Antiqua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Цели и средства</a:t>
            </a:r>
            <a:r>
              <a:rPr lang="ru-RU" sz="3600" b="1" dirty="0" smtClean="0">
                <a:latin typeface="Book Antiqua" pitchFamily="18" charset="0"/>
              </a:rPr>
              <a:t>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Взаимосвязанные понятия, касающиеся жизненных </a:t>
            </a:r>
          </a:p>
          <a:p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устремлений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 </a:t>
            </a: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Выбор  конкретных Ц. и С. связан с этической оценкой поступков, предполагающей умение правильно соотносить  конечную цель и средство её  достижения.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132856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Цель – 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предмет стремления, то, чего нам желательно осуществить</a:t>
            </a:r>
            <a:endParaRPr lang="ru-RU" b="1" dirty="0" smtClean="0"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3140968"/>
            <a:ext cx="41764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 способ, метод, орудие, путь к  цели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86104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!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Цели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 : истинные – ложные; высокие – низменные; великие – ничтожные; близкие -  недостижимые; бескорыстные – корыстные …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!Средства:  </a:t>
            </a: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гуманные – бесчеловечные;  честные – нечестные , аморальные;</a:t>
            </a:r>
          </a:p>
          <a:p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спасительные – губительные…</a:t>
            </a:r>
          </a:p>
          <a:p>
            <a:endParaRPr lang="ru-RU" b="1" dirty="0" smtClean="0">
              <a:solidFill>
                <a:prstClr val="black"/>
              </a:solidFill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564904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Средство – 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способ достижения цели</a:t>
            </a:r>
            <a:endParaRPr lang="ru-RU" b="1" dirty="0" smtClean="0"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068960"/>
            <a:ext cx="37444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намерение, замысел,  мечта,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стремление, предел мечтаний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301208"/>
            <a:ext cx="84249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Герои литературных произведений намеренно или ошибочно избирают средства для достижения  (какой ?) цели. Как это отражается на их судьбе и на судьбе окружающих?</a:t>
            </a:r>
          </a:p>
        </p:txBody>
      </p:sp>
      <p:pic>
        <p:nvPicPr>
          <p:cNvPr id="1027" name="Picture 3" descr="http://psycabi.net/images/test-karmanov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89967" y="116632"/>
            <a:ext cx="1674521" cy="11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6" grpId="0" animBg="1"/>
      <p:bldP spid="18" grpId="0"/>
      <p:bldP spid="11" grpId="0"/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980728"/>
            <a:ext cx="5760640" cy="369332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Ключевые фразы для сочинения по теме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3. Варианты тем</a:t>
            </a:r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780928"/>
            <a:ext cx="8496944" cy="707886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Этот литературный герой сумел (или нет) достичь своей цели.  Что помогло (помешало) ему в этом?</a:t>
            </a:r>
            <a:endParaRPr lang="ru-RU" sz="20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556792"/>
            <a:ext cx="8676456" cy="1015663"/>
          </a:xfrm>
          <a:prstGeom prst="rect">
            <a:avLst/>
          </a:prstGeom>
          <a:solidFill>
            <a:srgbClr val="E7E4D5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Выбор (такой) цели и средства (такого)  её достижения определил дальнейшую судьбу  этого литературного героя (или его близких) вот так… (пересказ ситуации)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77072"/>
            <a:ext cx="864096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Почему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важно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иметь цель в жизни?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2. Какая разница между истинной и ложной целью?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3.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Кто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или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что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помогает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человеку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добиться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цели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в жизни?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4.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Может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ли благая цель служить прикрытием низменных планов?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5. Как вы понимаете слова И.В.Гёте «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Высокие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цели, хотя бы невыполненные,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дороже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нам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низких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целей, хотя бы и достигнутых».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521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Литературный материал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37312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Чацкий -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Фамусов 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1409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Наполеон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- Кутузов 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949280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проф.Преображенский,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Шариков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70892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Раскольников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7654" name="AutoShape 6" descr="Подлинный Чехов: &quot;Вишневый сад&quot; Льва Додина (фото 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Подлинный Чехов: &quot;Вишневый сад&quot; Льва Додина (фото 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3" name="Picture 15" descr="http://www.rxtv.ru/img_tv/tvsobache-serdce-2_im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71038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Экранные судьбы Георгия Таратор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07023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55776" y="306896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Чичиков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6148" name="Picture 4" descr="http://3.bp.blogspot.com/-zv0bcBoufgc/VXhF_YLNVVI/AAAAAAAAG5c/9nJN0TTG8uA/s1600/Pavlusha-Chichikov-i-uchitel-Hudozhnik-A-Laptev-mertvye-dus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836712"/>
            <a:ext cx="174109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AutoShape 6" descr="https://ds04.infourok.ru/uploads/ex/0683/0005abd2-88d92659/640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ds04.infourok.ru/uploads/ex/0683/0005abd2-88d92659/640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ds04.infourok.ru/uploads/ex/0683/0005abd2-88d92659/640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4155" y="908720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7" name="Picture 13" descr="http://illustrada.ru/wp-content/uploads/2013/01/Kuzmin_NV-Gore-ot-uma-Deystvie-2-Famusov-i-Chatzkiy-555x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01008"/>
            <a:ext cx="18905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 cstate="print"/>
          <a:srcRect l="2210" t="2835" r="528" b="5029"/>
          <a:stretch>
            <a:fillRect/>
          </a:stretch>
        </p:blipFill>
        <p:spPr bwMode="auto">
          <a:xfrm>
            <a:off x="4283968" y="1268760"/>
            <a:ext cx="1440160" cy="212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0" name="Picture 16" descr="http://blog.svadbavideo.su/wp-content/uploads/2010/01/%D0%9F%D0%A0%D0%98%D0%97%D0%9D%D0%90%D0%9D%D0%98%D0%95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149080"/>
            <a:ext cx="2825974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203848" y="616530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Татьяна -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Онегин 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335699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Плужников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4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12768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4.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3600" b="1" dirty="0" smtClean="0">
                <a:latin typeface="Book Antiqua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Смелость и трусость</a:t>
            </a:r>
            <a:r>
              <a:rPr lang="ru-RU" sz="3600" b="1" dirty="0" smtClean="0">
                <a:latin typeface="Book Antiqua" pitchFamily="18" charset="0"/>
              </a:rPr>
              <a:t>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Противоположные проявления личности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 </a:t>
            </a: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Готовность к решительным поступкам –  уклончивость</a:t>
            </a:r>
          </a:p>
          <a:p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 в  разрешении сложных (опасных, неприятных) ситуаций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772816"/>
            <a:ext cx="63367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Смелость – 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 решительность, отсутствие страха </a:t>
            </a:r>
            <a:endParaRPr lang="ru-RU" b="1" dirty="0" smtClean="0"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204864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Трусость – 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робость, боязливость, поведение труса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(человека, поддающегося чувству страха)</a:t>
            </a:r>
            <a:endParaRPr lang="ru-RU" b="1" dirty="0" smtClean="0"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661248"/>
            <a:ext cx="84249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Герои литературных произведений  способны (или нет) к смелым действиям, демонстрирующим силу духа и воли (слабость духа, безволие)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2924944"/>
            <a:ext cx="3249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смелость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трусость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50100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как проявление  самоуверенности, эгоизма (уверенности в себе, бескорыстия)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4725144"/>
            <a:ext cx="373602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в умах, душах, характерах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4221088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 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и неспособность отстаивать свои идеалы, принципы,  принять решение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5013176"/>
            <a:ext cx="38799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 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и формирование личности.</a:t>
            </a:r>
          </a:p>
        </p:txBody>
      </p:sp>
      <p:sp>
        <p:nvSpPr>
          <p:cNvPr id="35846" name="AutoShape 6" descr="Бизнесмен на веревке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Бизнесмен на веревке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Риск неопределенности — стоковое фото #367344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39"/>
            <a:ext cx="1399196" cy="1450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1" grpId="0"/>
      <p:bldP spid="13" grpId="0" animBg="1"/>
      <p:bldP spid="15" grpId="0"/>
      <p:bldP spid="17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980728"/>
            <a:ext cx="5760640" cy="400110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Ключевые фразы для сочинения по теме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4. Варианты тем</a:t>
            </a:r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780928"/>
            <a:ext cx="8496944" cy="1323439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Этот литературный герой сумел остаться смелым (или нет), проявил (или нет) смелость.  Что помогло (помешало) ему в этом?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С чем это связано? Как это отразилось на его жизни и судьбе, на жизни и судьбе окружающих?</a:t>
            </a:r>
            <a:endParaRPr lang="ru-RU" sz="20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556792"/>
            <a:ext cx="8676456" cy="1015663"/>
          </a:xfrm>
          <a:prstGeom prst="rect">
            <a:avLst/>
          </a:prstGeom>
          <a:solidFill>
            <a:srgbClr val="E7E4D5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Способность этого литературного героя (или его близких) к смелым, мужественным поступкам (неспособность) проявилась в этой жизненной  ситуации вот так… (пересказ ситуации)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509120"/>
            <a:ext cx="864096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1. Можно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ли оправдать трусость?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2. Отвага заменяет крепостные стены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3. Каждый человек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храбр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по – своему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4. На какие поступки толкает человека трусость?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5. «Бояться любви — значит, бояться жизни, а бояться жизни, значит быть на две трети мёртвым» Б. Рассел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Тематические направления: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«</a:t>
            </a:r>
            <a:r>
              <a:rPr lang="ru-RU" sz="2800" b="1" dirty="0" smtClean="0">
                <a:latin typeface="Book Antiqua" pitchFamily="18" charset="0"/>
              </a:rPr>
              <a:t>Верность и измена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»</a:t>
            </a:r>
            <a:r>
              <a:rPr lang="ru-RU" sz="2800" b="1" dirty="0" smtClean="0">
                <a:latin typeface="Book Antiqua" pitchFamily="18" charset="0"/>
              </a:rPr>
              <a:t>  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2.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«</a:t>
            </a:r>
            <a:r>
              <a:rPr lang="ru-RU" sz="2800" b="1" dirty="0" smtClean="0">
                <a:latin typeface="Book Antiqua" pitchFamily="18" charset="0"/>
              </a:rPr>
              <a:t>Равнодушие и отзывчивость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» </a:t>
            </a: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3.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«</a:t>
            </a:r>
            <a:r>
              <a:rPr lang="ru-RU" sz="2800" b="1" dirty="0" smtClean="0">
                <a:latin typeface="Book Antiqua" pitchFamily="18" charset="0"/>
              </a:rPr>
              <a:t>Цели и средства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» </a:t>
            </a:r>
            <a:r>
              <a:rPr lang="ru-RU" sz="2800" b="1" dirty="0" smtClean="0">
                <a:latin typeface="Book Antiqua" pitchFamily="18" charset="0"/>
              </a:rPr>
              <a:t>4.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«</a:t>
            </a:r>
            <a:r>
              <a:rPr lang="ru-RU" sz="2800" b="1" dirty="0" smtClean="0">
                <a:latin typeface="Book Antiqua" pitchFamily="18" charset="0"/>
              </a:rPr>
              <a:t>Смелость и трусость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»</a:t>
            </a:r>
            <a:endParaRPr lang="ru-RU" sz="28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5.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«</a:t>
            </a:r>
            <a:r>
              <a:rPr lang="ru-RU" sz="2800" b="1" dirty="0" smtClean="0">
                <a:latin typeface="Book Antiqua" pitchFamily="18" charset="0"/>
              </a:rPr>
              <a:t>Человек и общество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»</a:t>
            </a:r>
            <a:endParaRPr lang="ru-RU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293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Book Antiqua" pitchFamily="18" charset="0"/>
              </a:rPr>
              <a:t>Совет по вопросам проведения итогового сочинения в выпускных классах под председательством Н.Д.Солженицыной, президента Русского общественного фонда Александра Солженицына, разработал и утвердил следующие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открытые тематические направления для итогового сочинения</a:t>
            </a:r>
            <a:r>
              <a:rPr lang="ru-RU" sz="2400" b="1" dirty="0" smtClean="0">
                <a:latin typeface="Book Antiqua" pitchFamily="18" charset="0"/>
              </a:rPr>
              <a:t> 2017/18 учебного  года</a:t>
            </a:r>
            <a:endParaRPr lang="ru-RU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521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Литературный материал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06896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Молчалин - Чацкий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140968"/>
            <a:ext cx="390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Печорин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- Грушницкий 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623731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Хлестаков - чиновники 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6093296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Болконский 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074" name="AutoShape 2" descr="Молчалин. Как! Софья Павловна… Софья. Ни слова, ради бога, Молчите, я на все ре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Молчалин. Как! Софья Павловна… Софья. Ни слова, ради бога, Молчите, я на все ре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biblioclub.ru/services/fks.php?fks_action=get_file&amp;fks_flag=2&amp;fks_id=Lit_encik_img_LitEncyk_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2952328" cy="202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://avatars.mds.yandex.net/get-kino-vod-films-gallery/33804/2a0000015175d7f0c6f9c2e825f567b9edb9/920x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432048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текст при наведе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960440" cy="219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6" name="AutoShape 14" descr="Действ. 3. Явл.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9" name="Picture 17" descr="http://i33.fastpic.ru/big/2014/0216/2a/1b11a0f8967e0eee3d5d6f4821f562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73015"/>
            <a:ext cx="2608967" cy="266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12768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 Antiqua" pitchFamily="18" charset="0"/>
              </a:rPr>
              <a:t/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5.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 «</a:t>
            </a:r>
            <a:r>
              <a:rPr lang="ru-RU" sz="3600" b="1" dirty="0" smtClean="0">
                <a:latin typeface="Book Antiqua" pitchFamily="18" charset="0"/>
              </a:rPr>
              <a:t>Человек и общество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»</a:t>
            </a:r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Ч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еловек - представитель социума (коллектива) </a:t>
            </a:r>
            <a:endParaRPr lang="ru-RU" b="1" dirty="0" smtClean="0"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бщество  формирует личность;  личность может влиять на общество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Как, в каких условиях складываются взаимоотношения Ч. и О.: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гармоничное взаимодействие; противостояние;  конфликт, порождающий противостояние или подчинение законам общества (или интересам  отдельного человека)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Возможные п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оследствия этого взаимодействия для Ч. и О.: созидательные или разрушительные</a:t>
            </a:r>
            <a:endParaRPr lang="ru-RU" b="1" dirty="0" smtClean="0"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  <a:p>
            <a:endParaRPr lang="ru-RU" b="1" dirty="0" smtClean="0">
              <a:latin typeface="Book Antiqua" pitchFamily="18" charset="0"/>
              <a:ea typeface="Calibri" pitchFamily="34" charset="0"/>
              <a:cs typeface="Times New Roman" pitchFamily="18" charset="0"/>
              <a:sym typeface="Wingdings 3"/>
            </a:endParaRPr>
          </a:p>
          <a:p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005064"/>
            <a:ext cx="86409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Общество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совокупность определённых отношений,  образующая особую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ступень развития в истории человечества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2852936"/>
            <a:ext cx="3197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Бизнесмен на веревке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Бизнесмен на веревке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Риск неопределенности — стоковое фото #367344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517232"/>
            <a:ext cx="84969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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В художественной л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итературе рассматриваются особенности взаимоотношений Ч. и О. с различных сторон. </a:t>
            </a:r>
            <a:endParaRPr 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284984"/>
            <a:ext cx="87849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Человек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живое существо,  обладающее даром речи, мысли, созидательной способностью , обладающий моральными и интеллектуальными свойствами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4797152"/>
            <a:ext cx="41044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личность, индивидуум, существо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4797152"/>
            <a:ext cx="33123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sym typeface="Wingdings 3"/>
              </a:rPr>
              <a:t>союз, круг, среда, мир</a:t>
            </a:r>
          </a:p>
        </p:txBody>
      </p:sp>
      <p:pic>
        <p:nvPicPr>
          <p:cNvPr id="3074" name="Picture 2" descr="понятие общество включает в себ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1008112" cy="985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5" grpId="0"/>
      <p:bldP spid="18" grpId="0" animBg="1"/>
      <p:bldP spid="24" grpId="0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980728"/>
            <a:ext cx="5760640" cy="400110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Ключевые фразы для сочинения по теме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5. Варианты тем</a:t>
            </a:r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068960"/>
            <a:ext cx="8496944" cy="1323439"/>
          </a:xfrm>
          <a:prstGeom prst="rect">
            <a:avLst/>
          </a:prstGeom>
          <a:solidFill>
            <a:srgbClr val="E7E4D5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Этот литературный герой сумел найти общий язык с окружающими, или нет…)   Что помогло ему в этом (помешало, стало причиной)? С чем это связано? Как это отразилось на его жизни и судьбе, на жизни и судьбе людей его круга общения?</a:t>
            </a:r>
            <a:endParaRPr lang="ru-RU" sz="20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556792"/>
            <a:ext cx="8676456" cy="1323439"/>
          </a:xfrm>
          <a:prstGeom prst="rect">
            <a:avLst/>
          </a:prstGeom>
          <a:solidFill>
            <a:srgbClr val="E7E4D5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  <a:cs typeface="Arial" pitchFamily="34" charset="0"/>
              </a:rPr>
              <a:t>Этот литературный герой был частью общества (противостоял окружающим, конфликтовал с ними). Это можно наблюдать  в этой жизненной  ситуации. Всё произошло вот так… (пересказ ситуации)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869160"/>
            <a:ext cx="864096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1.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В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чем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проявляется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конфликт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между </a:t>
            </a:r>
            <a:r>
              <a:rPr lang="ru-RU" b="1" u="sng" dirty="0" smtClean="0">
                <a:solidFill>
                  <a:prstClr val="black"/>
                </a:solidFill>
                <a:latin typeface="Book Antiqua" pitchFamily="18" charset="0"/>
              </a:rPr>
              <a:t>человеком и обществом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?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2. В чём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сила и слабость </a:t>
            </a:r>
            <a:r>
              <a:rPr lang="ru-RU" b="1" u="sng" dirty="0" smtClean="0">
                <a:solidFill>
                  <a:prstClr val="black"/>
                </a:solidFill>
                <a:latin typeface="Book Antiqua" pitchFamily="18" charset="0"/>
              </a:rPr>
              <a:t>индивидуализма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?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3.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Как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проявляется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индивидуальность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человека, живущего  в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коллективе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5. Поясните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смысл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высказывания  А. Де Сент-Экзюпери: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«Все </a:t>
            </a:r>
            <a:r>
              <a:rPr lang="ru-RU" b="1" u="sng" dirty="0" smtClean="0">
                <a:solidFill>
                  <a:prstClr val="black"/>
                </a:solidFill>
                <a:latin typeface="Book Antiqua" pitchFamily="18" charset="0"/>
              </a:rPr>
              <a:t>дороги ведут к людям»?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521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Литературный материал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509120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водяное общество </a:t>
            </a:r>
            <a:endParaRPr lang="ru-RU" sz="1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780928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светское 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074" name="AutoShape 2" descr="Молчалин. Как! Софья Павловна… Софья. Ни слова, ради бога, Молчите, я на все ре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Молчалин. Как! Софья Павловна… Софья. Ни слова, ради бога, Молчите, я на все ре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Действ. 3. Явл.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http://webquest.onedu.ru/portal/user_uploads/0bd34e654ff092b5cf3a1ef70135009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212976"/>
            <a:ext cx="3600400" cy="1257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4" descr="http://u4ulit.ru/_pu/2/5918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764704"/>
            <a:ext cx="192959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2" descr="http://mywishlist.ru/pic/i/wish/orig/006/887/19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836712"/>
            <a:ext cx="1387774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8" name="AutoShape 2" descr="https://ds02.infourok.ru/uploads/ex/08e8/00086d57-25c67c3b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16" descr="http://xn----8sbiecm6bhdx8i.xn--p1ai/sites/default/files/images/shkolnikam/Voyna_i_mir_I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2074695" cy="1417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http://image.tmdb.org/t/p/original/ihI1bEieL1nouWef6mTUuQO7vMC.jpg"/>
          <p:cNvPicPr>
            <a:picLocks noChangeAspect="1" noChangeArrowheads="1"/>
          </p:cNvPicPr>
          <p:nvPr/>
        </p:nvPicPr>
        <p:blipFill>
          <a:blip r:embed="rId6" cstate="print"/>
          <a:srcRect l="24192" b="12721"/>
          <a:stretch>
            <a:fillRect/>
          </a:stretch>
        </p:blipFill>
        <p:spPr bwMode="auto">
          <a:xfrm>
            <a:off x="4644008" y="4077072"/>
            <a:ext cx="1265832" cy="218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6" descr="http://brovary.net.ua/wp-content/uploads/2016/11/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908720"/>
            <a:ext cx="2585565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588224" y="2420888"/>
            <a:ext cx="2311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обыватели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чиновники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тираны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ночлежники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единицы =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нумера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102" name="Picture 6" descr="http://900igr.net/up/datas/64979/014.jpg"/>
          <p:cNvPicPr>
            <a:picLocks noChangeAspect="1" noChangeArrowheads="1"/>
          </p:cNvPicPr>
          <p:nvPr/>
        </p:nvPicPr>
        <p:blipFill>
          <a:blip r:embed="rId8" cstate="print"/>
          <a:srcRect l="5901" t="17199" r="6688" b="10751"/>
          <a:stretch>
            <a:fillRect/>
          </a:stretch>
        </p:blipFill>
        <p:spPr bwMode="auto">
          <a:xfrm>
            <a:off x="2339752" y="4941168"/>
            <a:ext cx="2213138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4" name="Picture 8" descr="http://cs301501.vk.me/v301501270/48fc/uYFucQvQVd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420888"/>
            <a:ext cx="2426391" cy="145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6444208" y="627322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«А без меня народ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 неполный» 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108" name="AutoShape 12" descr="https://jbooks.mobi/books/Platonov/Neizvestnyiy_tsveto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28" descr="http://img.yakaboo.ua/media/catalog/product/1/0/10_10_3.jpg"/>
          <p:cNvPicPr>
            <a:picLocks noChangeAspect="1" noChangeArrowheads="1"/>
          </p:cNvPicPr>
          <p:nvPr/>
        </p:nvPicPr>
        <p:blipFill>
          <a:blip r:embed="rId10" cstate="print"/>
          <a:srcRect l="6933" t="8889" r="6411" b="6666"/>
          <a:stretch>
            <a:fillRect/>
          </a:stretch>
        </p:blipFill>
        <p:spPr bwMode="auto">
          <a:xfrm>
            <a:off x="7668343" y="4221088"/>
            <a:ext cx="1326463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95536" y="2780928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фамусовское</a:t>
            </a:r>
            <a:endParaRPr lang="ru-RU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32628" y="4221088"/>
            <a:ext cx="1385435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3" descr="http://biblus.ru/pics/5/8/f/1005986269.jpg"/>
          <p:cNvPicPr>
            <a:picLocks noChangeAspect="1" noChangeArrowheads="1"/>
          </p:cNvPicPr>
          <p:nvPr/>
        </p:nvPicPr>
        <p:blipFill>
          <a:blip r:embed="rId12" cstate="print"/>
          <a:srcRect t="14040" r="2801" b="7121"/>
          <a:stretch>
            <a:fillRect/>
          </a:stretch>
        </p:blipFill>
        <p:spPr bwMode="auto">
          <a:xfrm>
            <a:off x="6948264" y="908720"/>
            <a:ext cx="1686763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79512" y="6381328"/>
            <a:ext cx="6084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Народ, мир, семья, человек, личность, братья и сестры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10" grpId="0"/>
      <p:bldP spid="23" grpId="0"/>
      <p:bldP spid="27" grpId="1"/>
      <p:bldP spid="30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Универсальный герой и </a:t>
            </a:r>
            <a:b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литературный материал 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kursovayapo.ru/wp-content/uploads/2013/04/Pecho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9675"/>
            <a:ext cx="1872208" cy="2685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евгений онегин скачать кни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1892211" cy="2619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Капитанская дочка - Александр Пушкин - аудиокни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676700" cy="2609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4" name="Picture 10" descr="Судьба человека (1959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21088"/>
            <a:ext cx="1690387" cy="2397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6" name="Picture 12" descr="http://ivushkin-s.ucoz.ru/jus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3096"/>
            <a:ext cx="1745863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8" name="Picture 14" descr="http://3.bp.blogspot.com/-9ncUIfEWbnw/VRNfc20rUrI/AAAAAAAAGBw/TOdGb1WHelk/s1600/sonja-prestuplenie-i-nakazanie-obra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293096"/>
            <a:ext cx="3744416" cy="2338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40" name="Picture 16" descr="Александр Островский - Гроз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340768"/>
            <a:ext cx="1645897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G:\Изображения\книги\1388001303_kn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55318" cy="6577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Источники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560840" cy="3754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 Итоговое сочинение (изложение) 2017-20178учебный год</a:t>
            </a:r>
            <a:endParaRPr lang="ru-RU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Особенности формулировок тем итогового сочинения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2016/17</a:t>
            </a:r>
            <a:endParaRPr lang="ru-RU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http://www.fipi.ru/ege-i-gve-11/itogovoe-sochinenie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2.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Примеры тем к итоговому сочинению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http//4ege.ru/sochinenie/53337-temy-k-itogovomu-sochineniyu.html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http://ya2017.com/edu/itogovoe-sochinenie-2017/ 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http://sochinika.ru/vypusknoe3.html 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http://</a:t>
            </a:r>
            <a:r>
              <a:rPr lang="en-US" b="1" dirty="0" smtClean="0">
                <a:latin typeface="Book Antiqua" pitchFamily="18" charset="0"/>
              </a:rPr>
              <a:t>decsoch.ru/temy-itogovogo-sochineniya-201</a:t>
            </a:r>
            <a:r>
              <a:rPr lang="ru-RU" b="1" dirty="0" smtClean="0">
                <a:latin typeface="Book Antiqua" pitchFamily="18" charset="0"/>
              </a:rPr>
              <a:t>6</a:t>
            </a:r>
            <a:r>
              <a:rPr lang="en-US" b="1" dirty="0" smtClean="0">
                <a:latin typeface="Book Antiqua" pitchFamily="18" charset="0"/>
              </a:rPr>
              <a:t>-201</a:t>
            </a:r>
            <a:r>
              <a:rPr lang="ru-RU" b="1" dirty="0" smtClean="0">
                <a:latin typeface="Book Antiqua" pitchFamily="18" charset="0"/>
              </a:rPr>
              <a:t>7</a:t>
            </a:r>
            <a:r>
              <a:rPr lang="en-US" b="1" dirty="0" smtClean="0">
                <a:latin typeface="Book Antiqua" pitchFamily="18" charset="0"/>
              </a:rPr>
              <a:t>/ 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http://www.ctege.info/itogovoe-sochinenie-2017/ 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http://rustutors.ru/ </a:t>
            </a: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3.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Афоризмы великих людей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http://www.wisdoms.ru/131_1.html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4. Иллюстрации из ресурсов Интернета.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25602" name="AutoShape 2" descr="https://s.pfst.net/2013.03/223176388063e58f803532268e01711e5bbc50928bc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ea typeface="+mn-ea"/>
                <a:cs typeface="+mn-cs"/>
              </a:rPr>
              <a:t>Особенности этой письменной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96944" cy="22467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Book Antiqua" pitchFamily="18" charset="0"/>
              </a:rPr>
              <a:t>  </a:t>
            </a:r>
            <a:r>
              <a:rPr lang="ru-RU" sz="2000" b="1" i="1" dirty="0" err="1" smtClean="0">
                <a:latin typeface="Book Antiqua" pitchFamily="18" charset="0"/>
              </a:rPr>
              <a:t>надпредметный</a:t>
            </a:r>
            <a:r>
              <a:rPr lang="ru-RU" sz="2000" b="1" i="1" dirty="0" smtClean="0">
                <a:latin typeface="Book Antiqua" pitchFamily="18" charset="0"/>
              </a:rPr>
              <a:t> </a:t>
            </a:r>
            <a:r>
              <a:rPr lang="ru-RU" sz="2000" b="1" dirty="0" smtClean="0">
                <a:latin typeface="Book Antiqua" pitchFamily="18" charset="0"/>
              </a:rPr>
              <a:t>характер, то есть нацелено на проверку общих речевых компетенций обучающегося, выявление уровня его речевой культуры, оценку умения выпускника рассуждать по избранной теме, аргументировать свою позицию.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Book Antiqua" pitchFamily="18" charset="0"/>
              </a:rPr>
              <a:t>  является </a:t>
            </a:r>
            <a:r>
              <a:rPr lang="ru-RU" sz="2000" b="1" i="1" dirty="0" err="1" smtClean="0">
                <a:latin typeface="Book Antiqua" pitchFamily="18" charset="0"/>
              </a:rPr>
              <a:t>литературоцентричным</a:t>
            </a:r>
            <a:r>
              <a:rPr lang="ru-RU" sz="2000" b="1" dirty="0" smtClean="0">
                <a:latin typeface="Book Antiqua" pitchFamily="18" charset="0"/>
              </a:rPr>
              <a:t>, так как содержит требование построения аргументации с обязательной опорой на литературный материал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3861048"/>
            <a:ext cx="8424936" cy="16312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Каждое тематическое направление включает два понятия, по преимуществу полярных. Такой подход позволяет создавать разнообразные формулировки конкретных тем сочинений и расширяет возможности выпускников в выборе литературного материала для построения аргументации.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0722" name="Picture 2" descr="G:\Изображения\книги\0_a4ade_c24ddf1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85184"/>
            <a:ext cx="1549841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07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Как писать это сочинение?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1" name="Picture 3" descr="G:\Изображения\книги\img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1482045" cy="2171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G:\Изображения\книги\IMG_4620.jpg"/>
          <p:cNvPicPr>
            <a:picLocks noChangeAspect="1" noChangeArrowheads="1"/>
          </p:cNvPicPr>
          <p:nvPr/>
        </p:nvPicPr>
        <p:blipFill>
          <a:blip r:embed="rId3" cstate="print"/>
          <a:srcRect t="2703" r="10811"/>
          <a:stretch>
            <a:fillRect/>
          </a:stretch>
        </p:blipFill>
        <p:spPr bwMode="auto">
          <a:xfrm>
            <a:off x="1979712" y="1340768"/>
            <a:ext cx="5544616" cy="453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G:\Изображения\книги\x_c782e5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1171531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G:\Изображения\книги\svitolk96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24944"/>
            <a:ext cx="3179861" cy="36059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28184" y="3645024"/>
            <a:ext cx="159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Сочинение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Тема № ??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ьная выноска 14"/>
          <p:cNvSpPr/>
          <p:nvPr/>
        </p:nvSpPr>
        <p:spPr>
          <a:xfrm>
            <a:off x="2411760" y="5805264"/>
            <a:ext cx="5904656" cy="864096"/>
          </a:xfrm>
          <a:prstGeom prst="wedgeEllipseCallout">
            <a:avLst>
              <a:gd name="adj1" fmla="val -78537"/>
              <a:gd name="adj2" fmla="val -724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80920" cy="151216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Book Antiqua" pitchFamily="18" charset="0"/>
              </a:rPr>
              <a:t>Прочитайте  комментарии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Book Antiqua" pitchFamily="18" charset="0"/>
              </a:rPr>
              <a:t>к каждому направлению, вычлените ключевые понятия.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640960" cy="13849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Sitka Heading" pitchFamily="2" charset="0"/>
                <a:ea typeface="Calibri" pitchFamily="34" charset="0"/>
                <a:cs typeface="Times New Roman" pitchFamily="18" charset="0"/>
              </a:rPr>
              <a:t>Проанализируйте формулировку предложенной темы с учётом понятий, упомянутых в общем направлении, выберите материал для сочинения.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5273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1. Анализ общих направлений. 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14096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2. Обдумайте  конкретные темы,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предложенные для написания работы. </a:t>
            </a:r>
            <a:endParaRPr lang="ru-RU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60648"/>
            <a:ext cx="707437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Проанализируйте  тему перед написанием сочинения:</a:t>
            </a:r>
            <a:endParaRPr lang="ru-RU" sz="2000" dirty="0" smtClean="0"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работа должна соответствовать теме.  </a:t>
            </a:r>
          </a:p>
        </p:txBody>
      </p:sp>
      <p:pic>
        <p:nvPicPr>
          <p:cNvPr id="9222" name="Picture 6" descr="интер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92088" cy="792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411760" y="587727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itka Heading" pitchFamily="2" charset="0"/>
                <a:ea typeface="Calibri" pitchFamily="34" charset="0"/>
                <a:cs typeface="Times New Roman" pitchFamily="18" charset="0"/>
              </a:rPr>
              <a:t>Постройте ключевую фразу,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itka Heading" pitchFamily="2" charset="0"/>
                <a:ea typeface="Calibri" pitchFamily="34" charset="0"/>
                <a:cs typeface="Times New Roman" pitchFamily="18" charset="0"/>
              </a:rPr>
              <a:t>которая ляжет в основу  замысла работы.</a:t>
            </a:r>
            <a:endParaRPr lang="ru-RU" sz="2000" b="1" dirty="0" smtClean="0">
              <a:latin typeface="Sitka Heading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1" build="p" animBg="1"/>
      <p:bldP spid="4" grpId="0" animBg="1"/>
      <p:bldP spid="6" grpId="0"/>
      <p:bldP spid="8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Обратитесь к своему читательскому опыту! 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6" descr="http://img1.liveinternet.ru/images/attach/c/1/49/599/49599315_clip4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800" cy="479023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5" name="Picture 1" descr="G:\Изображения\книги\96542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2304256" cy="261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интер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08112" cy="1008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404664"/>
            <a:ext cx="7612983" cy="400110"/>
          </a:xfrm>
          <a:prstGeom prst="rect">
            <a:avLst/>
          </a:prstGeom>
          <a:ln w="4445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Раскройте  тему с привлечением литературного материала.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051720" y="1484784"/>
            <a:ext cx="5616624" cy="1152128"/>
          </a:xfrm>
          <a:prstGeom prst="wedgeEllipseCallout">
            <a:avLst>
              <a:gd name="adj1" fmla="val 39473"/>
              <a:gd name="adj2" fmla="val -11060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Кто\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что\</a:t>
            </a:r>
            <a:r>
              <a:rPr lang="ru-RU" sz="2000" b="1" dirty="0" smtClean="0">
                <a:solidFill>
                  <a:schemeClr val="tx1"/>
                </a:solidFill>
              </a:rPr>
              <a:t> почему делает?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(конкретный герой, его поступки, пояснение причин поступков)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3560" name="Picture 8" descr="http://www.subsystems.ru/upload/iblock/675/20140115103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1224136" cy="12241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3645024"/>
            <a:ext cx="850745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latin typeface="Book Antiqua" pitchFamily="18" charset="0"/>
              </a:rPr>
              <a:t>К2. Даны общие слова без конкретного литературного материала.</a:t>
            </a:r>
            <a:endParaRPr lang="ru-RU" sz="2000" dirty="0">
              <a:ln>
                <a:solidFill>
                  <a:srgbClr val="FF0000"/>
                </a:solidFill>
              </a:ln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221088"/>
            <a:ext cx="81179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latin typeface="Book Antiqua" pitchFamily="18" charset="0"/>
              </a:rPr>
              <a:t>Это пересказ или переписывание текста без комментирования.</a:t>
            </a:r>
            <a:endParaRPr lang="ru-RU" sz="2000" dirty="0">
              <a:ln>
                <a:solidFill>
                  <a:srgbClr val="FF0000"/>
                </a:solidFill>
              </a:ln>
              <a:latin typeface="Book Antiqua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978112" y="4878872"/>
            <a:ext cx="79208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67744" y="5661248"/>
            <a:ext cx="188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НЕЗАЧЁТ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140968"/>
            <a:ext cx="769313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latin typeface="Book Antiqua" pitchFamily="18" charset="0"/>
              </a:rPr>
              <a:t>К1. Это работа на другую тему. Замысел не прослеживается.</a:t>
            </a:r>
            <a:endParaRPr lang="ru-RU" sz="2000" dirty="0">
              <a:ln>
                <a:solidFill>
                  <a:srgbClr val="FF0000"/>
                </a:solidFill>
              </a:ln>
              <a:latin typeface="Book Antiqua" pitchFamily="18" charset="0"/>
            </a:endParaRPr>
          </a:p>
        </p:txBody>
      </p:sp>
      <p:pic>
        <p:nvPicPr>
          <p:cNvPr id="23561" name="Picture 9" descr="C:\Users\Ирина\другое\Downloads\6c55c20e4740.jpg"/>
          <p:cNvPicPr>
            <a:picLocks noChangeAspect="1" noChangeArrowheads="1"/>
          </p:cNvPicPr>
          <p:nvPr/>
        </p:nvPicPr>
        <p:blipFill>
          <a:blip r:embed="rId4" cstate="print"/>
          <a:srcRect b="9083"/>
          <a:stretch>
            <a:fillRect/>
          </a:stretch>
        </p:blipFill>
        <p:spPr bwMode="auto">
          <a:xfrm>
            <a:off x="4788024" y="4671592"/>
            <a:ext cx="3312368" cy="185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Композиция сочинения </a:t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по выбранной теме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476672"/>
            <a:ext cx="7848872" cy="6021288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1484784"/>
            <a:ext cx="655272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I.</a:t>
            </a:r>
            <a:r>
              <a:rPr lang="ru-RU" sz="2400" b="1" dirty="0" smtClean="0">
                <a:latin typeface="Book Antiqua" pitchFamily="18" charset="0"/>
              </a:rPr>
              <a:t>Заявленная во вступлении 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тема. </a:t>
            </a:r>
            <a:r>
              <a:rPr lang="ru-RU" sz="2400" b="1" dirty="0" smtClean="0">
                <a:latin typeface="Book Antiqua" pitchFamily="18" charset="0"/>
              </a:rPr>
              <a:t>Формулировка 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темы.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20889"/>
            <a:ext cx="6552728" cy="29546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II. </a:t>
            </a:r>
            <a:r>
              <a:rPr lang="ru-RU" sz="2400" b="1" dirty="0" smtClean="0">
                <a:latin typeface="Book Antiqua" pitchFamily="18" charset="0"/>
              </a:rPr>
              <a:t>Раскрытие темы: аргументация + тезис.</a:t>
            </a:r>
          </a:p>
          <a:p>
            <a:pPr algn="ctr"/>
            <a:endParaRPr lang="ru-RU" sz="2400" b="1" dirty="0" smtClean="0"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Каждый аргумент замыкает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 (или открывает) тезис по 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теме</a:t>
            </a:r>
            <a:r>
              <a:rPr lang="ru-RU" sz="2400" b="1" dirty="0" smtClean="0">
                <a:latin typeface="Book Antiqua" pitchFamily="18" charset="0"/>
              </a:rPr>
              <a:t>.</a:t>
            </a:r>
          </a:p>
          <a:p>
            <a:endParaRPr lang="ru-RU" b="1" dirty="0" smtClean="0">
              <a:latin typeface="Book Antiqua" pitchFamily="18" charset="0"/>
            </a:endParaRPr>
          </a:p>
          <a:p>
            <a:endParaRPr lang="ru-RU" b="1" dirty="0" smtClean="0">
              <a:latin typeface="Book Antiqua" pitchFamily="18" charset="0"/>
            </a:endParaRPr>
          </a:p>
          <a:p>
            <a:endParaRPr lang="ru-RU" b="1" dirty="0" smtClean="0">
              <a:latin typeface="Book Antiqua" pitchFamily="18" charset="0"/>
            </a:endParaRPr>
          </a:p>
          <a:p>
            <a:endParaRPr lang="ru-RU" b="1" dirty="0" smtClean="0">
              <a:latin typeface="Book Antiqua" pitchFamily="18" charset="0"/>
            </a:endParaRPr>
          </a:p>
          <a:p>
            <a:endParaRPr lang="ru-RU" b="1" dirty="0" smtClean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293096"/>
            <a:ext cx="655272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III.</a:t>
            </a:r>
            <a:r>
              <a:rPr lang="ru-RU" sz="2400" b="1" dirty="0" smtClean="0">
                <a:latin typeface="Book Antiqua" pitchFamily="18" charset="0"/>
              </a:rPr>
              <a:t> Выводы по 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теме.</a:t>
            </a:r>
          </a:p>
          <a:p>
            <a:endParaRPr lang="ru-RU" b="1" dirty="0" smtClean="0">
              <a:latin typeface="Book Antiqua" pitchFamily="18" charset="0"/>
            </a:endParaRPr>
          </a:p>
          <a:p>
            <a:endParaRPr lang="ru-RU" b="1" dirty="0">
              <a:latin typeface="Book Antiqua" pitchFamily="18" charset="0"/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5400000">
            <a:off x="3239852" y="2888940"/>
            <a:ext cx="4032448" cy="194421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5877272"/>
            <a:ext cx="69461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 Antiqua" pitchFamily="18" charset="0"/>
              </a:rPr>
              <a:t>Не теряй красную нить темы!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836712"/>
            <a:ext cx="878497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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противоположные</a:t>
            </a:r>
            <a:r>
              <a:rPr kumimoji="0" lang="ru-RU" sz="21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 проявления человеческой личности</a:t>
            </a:r>
            <a:endParaRPr kumimoji="0" lang="ru-RU" sz="21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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философская, этическая, психологическая</a:t>
            </a:r>
            <a:r>
              <a:rPr kumimoji="0" lang="ru-RU" sz="21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 точка зрения  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в оценке поступка, движимого верностью или изменой (кому – либо или чему – либо)</a:t>
            </a:r>
            <a:endParaRPr kumimoji="0" lang="ru-RU" sz="21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1. «</a:t>
            </a:r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Верность и измена</a:t>
            </a:r>
            <a:r>
              <a:rPr lang="ru-RU" sz="3600" b="1" dirty="0" smtClean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04864"/>
            <a:ext cx="87129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Верность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 — морально-этическое понятие;  преданность кому-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либо или чему-либо;  неизменность в чувствах, обещаниях, словах,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отношениях, в исполнении обязанностей, долга.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Основа В. -  ответственность за кого то или что – то, душевная или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физическая, стойкость в сочетании с честностью, смелостью и 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443711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528" y="5373216"/>
            <a:ext cx="835292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Понятия «верность» и «измена» находятся в центре внимания авторов многих произведений разных эпох и характеризуют поступки героев в ситуации нравственного выбора как в личностных взаимоотношениях, так и в социальном контексте.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509120"/>
            <a:ext cx="37844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постоянство, неизменность,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твердость, непоколебимость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4437112"/>
            <a:ext cx="381642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предательство, вероломство,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нарушение верности (неверность),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005064"/>
            <a:ext cx="66247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Измена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/>
              </a:rPr>
              <a:t> — нарушение верности кому- или чему-либо. 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10243" name="Picture 3" descr="http://www.trinity-metody.com.ua/uploads/statti/e8fc6a89561b9b27b00b2ee81426ae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1"/>
            <a:ext cx="1188132" cy="792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8" grpId="0"/>
      <p:bldP spid="9" grpId="0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1908</Words>
  <Application>Microsoft Office PowerPoint</Application>
  <PresentationFormat>Экран (4:3)</PresentationFormat>
  <Paragraphs>231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Особенности этой письменной работы</vt:lpstr>
      <vt:lpstr>Как писать это сочинение?</vt:lpstr>
      <vt:lpstr>Слайд 5</vt:lpstr>
      <vt:lpstr>Обратитесь к своему читательскому опыту! </vt:lpstr>
      <vt:lpstr>Слайд 7</vt:lpstr>
      <vt:lpstr>Композиция сочинения  по выбранной теме</vt:lpstr>
      <vt:lpstr>Слайд 9</vt:lpstr>
      <vt:lpstr>Слайд 10</vt:lpstr>
      <vt:lpstr>Слайд 11</vt:lpstr>
      <vt:lpstr>2. «Равнодушие  и отзывчивость»</vt:lpstr>
      <vt:lpstr>Слайд 13</vt:lpstr>
      <vt:lpstr>Слайд 14</vt:lpstr>
      <vt:lpstr>3. «Цели и средства»</vt:lpstr>
      <vt:lpstr>Слайд 16</vt:lpstr>
      <vt:lpstr>Слайд 17</vt:lpstr>
      <vt:lpstr>4. «Смелость и трусость»</vt:lpstr>
      <vt:lpstr>Слайд 19</vt:lpstr>
      <vt:lpstr>Слайд 20</vt:lpstr>
      <vt:lpstr> 5. «Человек и общество» </vt:lpstr>
      <vt:lpstr>Слайд 22</vt:lpstr>
      <vt:lpstr>Слайд 23</vt:lpstr>
      <vt:lpstr>Универсальный герой и  литературный материал 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 «Год литературы»</dc:title>
  <dc:creator>Ирина Сыско</dc:creator>
  <cp:lastModifiedBy>Admin</cp:lastModifiedBy>
  <cp:revision>161</cp:revision>
  <dcterms:created xsi:type="dcterms:W3CDTF">2015-10-26T16:30:15Z</dcterms:created>
  <dcterms:modified xsi:type="dcterms:W3CDTF">2017-10-11T14:08:38Z</dcterms:modified>
</cp:coreProperties>
</file>