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7" r:id="rId2"/>
    <p:sldId id="278" r:id="rId3"/>
    <p:sldId id="280" r:id="rId4"/>
    <p:sldId id="256" r:id="rId5"/>
    <p:sldId id="279" r:id="rId6"/>
    <p:sldId id="283" r:id="rId7"/>
    <p:sldId id="282" r:id="rId8"/>
    <p:sldId id="258" r:id="rId9"/>
    <p:sldId id="285" r:id="rId10"/>
    <p:sldId id="260" r:id="rId11"/>
    <p:sldId id="286" r:id="rId12"/>
    <p:sldId id="262" r:id="rId13"/>
    <p:sldId id="291" r:id="rId14"/>
    <p:sldId id="263" r:id="rId15"/>
    <p:sldId id="264" r:id="rId16"/>
    <p:sldId id="293" r:id="rId17"/>
    <p:sldId id="266" r:id="rId18"/>
    <p:sldId id="294" r:id="rId19"/>
    <p:sldId id="267" r:id="rId20"/>
    <p:sldId id="272" r:id="rId21"/>
    <p:sldId id="273" r:id="rId22"/>
    <p:sldId id="274" r:id="rId23"/>
    <p:sldId id="275" r:id="rId24"/>
    <p:sldId id="295" r:id="rId25"/>
    <p:sldId id="296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9" autoAdjust="0"/>
  </p:normalViewPr>
  <p:slideViewPr>
    <p:cSldViewPr>
      <p:cViewPr varScale="1">
        <p:scale>
          <a:sx n="100" d="100"/>
          <a:sy n="100" d="100"/>
        </p:scale>
        <p:origin x="2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A56FD-5FAB-4740-9660-FB96C18B2E4E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C3198-8F5A-40EB-B182-79ED53D3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3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C3198-8F5A-40EB-B182-79ED53D395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1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C3198-8F5A-40EB-B182-79ED53D395C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0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C3198-8F5A-40EB-B182-79ED53D395C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92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ocuments\1002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45224"/>
            <a:ext cx="7681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2015 -Год литературы в России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ocuments\copy-tol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8928992" cy="274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92696"/>
            <a:ext cx="7920880" cy="276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«Много тысяч лет тому назад увидел Бог, что множатся пороки людей и решил помочь им. Созвал он высоких Духов и сказал: «Люди потеряли свой путь. Как быть?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»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Один из Духов предложил навеять на людей сон пророческий, другой — послать манну небесную. И только третий Высокий Дух изрек: «Вложи в каждого человека жажду к познанию и дай им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Учителя!»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«Только личность может воспитать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личность»,- говорил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выдающийся русский педагог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К. Д. Ушинский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Какой он, современный учитель?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Это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человек, способный создавать условия для развития творческих способностей,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пробуждать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у учеников стремление к  восприятию знаний, учить их самостоятельно мыслить, формулировать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вопросы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в процессе изучения материала, полнее реализовывать их потребности, повышать мотивацию к изучению предметов,  поощрять их индивидуальные склонности 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дарования.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Современный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учитель находится в постоянном творческом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росте,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а также в поиске ответа на актуальный проблемный вопрос: «Чему учить школьников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?»</a:t>
            </a:r>
          </a:p>
        </p:txBody>
      </p:sp>
      <p:pic>
        <p:nvPicPr>
          <p:cNvPr id="3" name="Picture 2" descr="C:\Users\admin\Document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94" y="4437112"/>
            <a:ext cx="651680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85261"/>
            <a:ext cx="45207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Современный учитель соединяет в себе любовь к делу и к ученикам, умеет не только учить детей, но и сам способен учиться у своих учеников. Современный педагог должен выявлять самые лучшие качества, заложенные в душе каждого ребенка, поощрять детей, чтобы они получали радость от приобретенных знаний, чтобы, окончив школу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четко осознавали свое место в обществе и могли служить  на его благо, и были готовы к участию в решении текущих и перспективных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admin\Document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35" y="3336408"/>
            <a:ext cx="3672408" cy="2736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Рисунок 3" descr="Фото1876.jpg"/>
          <p:cNvPicPr>
            <a:picLocks noChangeAspect="1"/>
          </p:cNvPicPr>
          <p:nvPr/>
        </p:nvPicPr>
        <p:blipFill rotWithShape="1">
          <a:blip r:embed="rId3" cstate="print"/>
          <a:srcRect b="15389"/>
          <a:stretch/>
        </p:blipFill>
        <p:spPr>
          <a:xfrm>
            <a:off x="5557233" y="3990"/>
            <a:ext cx="3286117" cy="3324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44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1002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00"/>
            <a:ext cx="9137128" cy="68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1440" y="-11400"/>
            <a:ext cx="5760640" cy="2862322"/>
          </a:xfrm>
          <a:prstGeom prst="rect">
            <a:avLst/>
          </a:prstGeom>
          <a:solidFill>
            <a:schemeClr val="bg1"/>
          </a:solidFill>
          <a:ln w="3175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>
                <a:latin typeface="Mistral" pitchFamily="66" charset="0"/>
              </a:rPr>
              <a:t>Ш</a:t>
            </a:r>
            <a:r>
              <a:rPr lang="ru-RU" sz="6000" b="1" dirty="0" smtClean="0">
                <a:latin typeface="Mistral" pitchFamily="66" charset="0"/>
              </a:rPr>
              <a:t>кола </a:t>
            </a:r>
            <a:r>
              <a:rPr lang="ru-RU" sz="6000" b="1" dirty="0">
                <a:latin typeface="Mistral" pitchFamily="66" charset="0"/>
              </a:rPr>
              <a:t>жива, </a:t>
            </a:r>
            <a:endParaRPr lang="ru-RU" sz="6000" b="1" dirty="0" smtClean="0">
              <a:latin typeface="Mistral" pitchFamily="66" charset="0"/>
            </a:endParaRPr>
          </a:p>
          <a:p>
            <a:r>
              <a:rPr lang="ru-RU" sz="6000" b="1" dirty="0" smtClean="0">
                <a:latin typeface="Mistral" pitchFamily="66" charset="0"/>
              </a:rPr>
              <a:t>пока </a:t>
            </a:r>
            <a:r>
              <a:rPr lang="ru-RU" sz="6000" b="1" dirty="0">
                <a:latin typeface="Mistral" pitchFamily="66" charset="0"/>
              </a:rPr>
              <a:t>учитель в ней </a:t>
            </a:r>
            <a:endParaRPr lang="ru-RU" sz="6000" b="1" dirty="0" smtClean="0">
              <a:latin typeface="Mistral" pitchFamily="66" charset="0"/>
            </a:endParaRPr>
          </a:p>
          <a:p>
            <a:r>
              <a:rPr lang="ru-RU" sz="6000" b="1" dirty="0" smtClean="0">
                <a:latin typeface="Mistral" pitchFamily="66" charset="0"/>
              </a:rPr>
              <a:t>интересен ребенку</a:t>
            </a:r>
            <a:endParaRPr lang="ru-RU" sz="6000" dirty="0">
              <a:latin typeface="Mistral" pitchFamily="66" charset="0"/>
            </a:endParaRPr>
          </a:p>
        </p:txBody>
      </p:sp>
      <p:pic>
        <p:nvPicPr>
          <p:cNvPr id="8" name="Рисунок 7" descr="Фото1859.jpg"/>
          <p:cNvPicPr>
            <a:picLocks noChangeAspect="1"/>
          </p:cNvPicPr>
          <p:nvPr/>
        </p:nvPicPr>
        <p:blipFill rotWithShape="1">
          <a:blip r:embed="rId4"/>
          <a:srcRect l="29829" t="18601" r="-263" b="28515"/>
          <a:stretch/>
        </p:blipFill>
        <p:spPr>
          <a:xfrm>
            <a:off x="5652594" y="3284984"/>
            <a:ext cx="3299646" cy="3303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78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cuments\pe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4699628" cy="277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Компетентность - это способность учителя действовать в ситуации неопределенности. Чем выше неопределенность, тем значительнее эта способность. Под профессиональной компетентностью применительно к педагогической деятельности понимается интегральная характеристика личности и профессионализма учителя, определяющая его способность результативно решать профессиональные задачи, возникающие в педагогической деятельности в конкретных реальных ситуациях. При этом учителю приходится использовать свои знания, умения, опыт, жизненные ценности и нравственные ориентиры, свои интересы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наклонности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3529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втором месте по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актуальности - проблема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низкого интереса детей к чтению.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Куда подевалась наша идейность, а «общее выше личного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«самая читающая  страна в мире»? Что это было? Миф, правда? Думается, что важнейшая причина катастрофического падения образованности, интеллектуальности, нравственности нашего общества кроется в низкой читательской культуре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/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Почему дети не читают?! Как развить интерес к чтению? – вот актуальнейшая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проблема современной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образовательной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системы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admin\Documents\чит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3487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ocument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239"/>
            <a:ext cx="897474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680" y="121239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«Скажи мне,  что ты читаешь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я скажу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ты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Фото1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232196"/>
            <a:ext cx="2926076" cy="3625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69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rusyaz09-02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75" y="1245928"/>
            <a:ext cx="3939261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51125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третье место по важности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поставим проблему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межкультурной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коммуникации.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связи с тем, что язык является основным компонентом культуры, актуальность всех вопросов, связанных с культурой, приобрела в настоящее время небывалую остроту  как за рубежом, так и в России: социальные, политические и экономические потрясения на территории бывшего СССР и во всем мире привели к небывалой миграции народов, их переселению, расселению, столкновению, и, как следствие, к конфликту культур, который волновал человечество с незапамятных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времен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1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Русский язык сегодня является площадкой идентификации россиян, проводником национальных культур и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толерантности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5" name="Picture 2" descr="C:\Users\admin\Documents\ALJ_plIu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718224" cy="35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0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ocuments\Автопортрет-Пушкин-А.С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16865"/>
            <a:ext cx="42672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63390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Формула мира и благополучия в обществе, между тем, чрезвычайно проста: каждый житель страны должен идентифицировать, т.е. осознавать себя, гражданином этого государства с равными правами и обязанностями, которые гарантируются ему  Конституцией независимо от нации, цвета кожи 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вероисповедания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4716" y="116632"/>
            <a:ext cx="56915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Гарбакова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Пятимат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Абдулвагиповна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года Ингушетии 2006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Победитель  Конкурса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учших учителей России (2006 г.)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Победитель Всероссийского конкурса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 За образцовое владение русским языком в профессиональной деятельности»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 Белгород, 2007 г.)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Победитель Всероссийского конкурса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 За нравственный подвиг учителя»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номинации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 Лучшая инновационная разработка года» ( Москва, 2010 г.)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661248"/>
            <a:ext cx="6060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Гимназия «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Марем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города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Магас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Республики Ингушетия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F:\фото\Фото13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0" t="9177" r="26457" b="15276"/>
          <a:stretch/>
        </p:blipFill>
        <p:spPr bwMode="auto">
          <a:xfrm>
            <a:off x="0" y="0"/>
            <a:ext cx="1544716" cy="3684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F:\фото\Фото15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7" t="19547" r="14157" b="-2507"/>
          <a:stretch/>
        </p:blipFill>
        <p:spPr bwMode="auto">
          <a:xfrm>
            <a:off x="7013352" y="2655788"/>
            <a:ext cx="2100784" cy="4045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76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ocuments\649264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1663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объединяет жителей Северного Кавказа, Дальнего Востока и средней полосы России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нас общая  страна, общий  язык, общая история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общая культура.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Эти критерии и делают нас всех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россиянами-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гражданами великой Родины.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Главное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связующее звено, позволяющее нам вместе жить и творить, созидать, слагать героическую историю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России,-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 « великий, могучий , правдивый и свободный» русский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язык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624" y="22406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люблю свой родной язык!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 понятен для всех, он певуч,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Он, как русский народ, многолик,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держава наша, могуч.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больших и для малых стран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 на дружбу,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братство дан.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А.Яшин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F:\фото\Фото11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13" t="7679" r="5313" b="-7679"/>
          <a:stretch/>
        </p:blipFill>
        <p:spPr bwMode="auto">
          <a:xfrm>
            <a:off x="5486400" y="47818"/>
            <a:ext cx="36576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Фото1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077072"/>
            <a:ext cx="3429024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Фото1201.jpg"/>
          <p:cNvPicPr>
            <a:picLocks noChangeAspect="1"/>
          </p:cNvPicPr>
          <p:nvPr/>
        </p:nvPicPr>
        <p:blipFill rotWithShape="1">
          <a:blip r:embed="rId4" cstate="print"/>
          <a:srcRect r="6183" b="17019"/>
          <a:stretch/>
        </p:blipFill>
        <p:spPr>
          <a:xfrm>
            <a:off x="6195080" y="4901778"/>
            <a:ext cx="2948920" cy="1956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8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F:\фото\Фото1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657600" cy="487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Культурные барьеры часто до конца не осознаются представителями той или иной культуры и опасны тем, что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культурные ошибки воспринимаются гораздо болезненней, чем языковые,  и могут иметь серьезные последствия, потому что культурные ошибки не прощаются так легко, как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языковые,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производят самое отрицательное впечатление.</a:t>
            </a:r>
          </a:p>
        </p:txBody>
      </p:sp>
    </p:spTree>
    <p:extLst>
      <p:ext uri="{BB962C8B-B14F-4D97-AF65-F5344CB8AC3E}">
        <p14:creationId xmlns:p14="http://schemas.microsoft.com/office/powerpoint/2010/main" val="20675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19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Воспитать в человеке все вышесказанное можно только посредством взаимопроникновения культур, уважительного отношения  к традициям и обычаям разных народов, населяющих нашу большую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Родину.</a:t>
            </a:r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Изучать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особенности одного народа другим необходимо, чтобы не возникало заблуждений из-за внешних признаков, в ходе которых нация характеризуется ошибочно.</a:t>
            </a:r>
          </a:p>
        </p:txBody>
      </p:sp>
      <p:pic>
        <p:nvPicPr>
          <p:cNvPr id="22531" name="Picture 3" descr="C:\Users\admin\Documents\фото\Фото03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61392"/>
            <a:ext cx="3261048" cy="4348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 любим  Россию, ибо это наша Родина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нам  небезразлично состояние русского языка- языка межнационального общения.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уникальна уже тем, что все нации в ней до сих пор сохраняют свою индивидуальность, свой язык, свою культуру. </a:t>
            </a:r>
          </a:p>
        </p:txBody>
      </p:sp>
      <p:pic>
        <p:nvPicPr>
          <p:cNvPr id="27650" name="Picture 2" descr="C:\Users\admin\Documents\фото\Фото0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32" y="740609"/>
            <a:ext cx="4061048" cy="487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9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\Documents\фото\Фото04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4" r="12901" b="14251"/>
          <a:stretch/>
        </p:blipFill>
        <p:spPr bwMode="auto">
          <a:xfrm>
            <a:off x="244696" y="901888"/>
            <a:ext cx="3195768" cy="4062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2224" y="260648"/>
            <a:ext cx="4572000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Школа – важнейший институт формирования культуры межнациональных отношений в обществе, толерантности. В школе он призван способствовать достижению следующих целей: формированию уважения к людям, готовности к межкультурной коммуникации, межличностному общению, толерантности, знакомству с культурой дружественных народов.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Путь к взаимопониманию один — сохранение многообразия культур, их популяризация на основе общечеловеческих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ценностей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3200"/>
            <a:ext cx="59766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И мы сохраним тебя, </a:t>
            </a:r>
            <a:endParaRPr 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русская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речь,</a:t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Великое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русское слово!</a:t>
            </a:r>
          </a:p>
        </p:txBody>
      </p:sp>
      <p:pic>
        <p:nvPicPr>
          <p:cNvPr id="3" name="Рисунок 2" descr="Фото1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787774"/>
            <a:ext cx="3107553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Фото1019.jpg"/>
          <p:cNvPicPr>
            <a:picLocks noChangeAspect="1"/>
          </p:cNvPicPr>
          <p:nvPr/>
        </p:nvPicPr>
        <p:blipFill rotWithShape="1">
          <a:blip r:embed="rId4"/>
          <a:srcRect t="23056" r="23857" b="31517"/>
          <a:stretch/>
        </p:blipFill>
        <p:spPr>
          <a:xfrm>
            <a:off x="3347864" y="4024464"/>
            <a:ext cx="3046124" cy="2423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Фото1013.jpg"/>
          <p:cNvPicPr>
            <a:picLocks noChangeAspect="1"/>
          </p:cNvPicPr>
          <p:nvPr/>
        </p:nvPicPr>
        <p:blipFill rotWithShape="1">
          <a:blip r:embed="rId5" cstate="print"/>
          <a:srcRect l="28721" t="20248" r="3620" b="-4932"/>
          <a:stretch/>
        </p:blipFill>
        <p:spPr>
          <a:xfrm>
            <a:off x="539552" y="2780928"/>
            <a:ext cx="2423160" cy="2945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60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5689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проблемы обучения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русскому языку в современной школе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пути их решения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ru-RU" dirty="0"/>
              <a:t>              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4" name="Picture 2" descr="F:\фото\20140426_1113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t="2419" r="13187" b="9363"/>
          <a:stretch/>
        </p:blipFill>
        <p:spPr bwMode="auto">
          <a:xfrm>
            <a:off x="1674915" y="2204864"/>
            <a:ext cx="5434129" cy="35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0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\Documents\83357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2699792" cy="325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124744"/>
            <a:ext cx="88569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Прошумим, пролетим и растаем,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Чуть светя или мир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ослепя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,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 останется то, что оставим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От себя мы на после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себя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49995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Т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олько личность может воспитать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личность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2" descr="C:\Users\admin\Documents\83357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2699792" cy="325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ocuments\russky-jaz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20" y="4293096"/>
            <a:ext cx="67722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Язык - зеркало культуры: в нем отражается не только реальный мир, окружающий человека, но и общественное самосознание народа,  его менталитет, национальный характер, образ жизни, традиции, мораль, система ценностей, видение мира. Одним словом, язык является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основным средством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формирования картины мира в сознании как отдельного человека, так и целого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общества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cuments\M_zifQwZo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16632"/>
            <a:ext cx="874948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1296" y="62068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- кладовая культуры. Он хранит культурные ценности в лексике, грамматике, в идиоматике, пословицах, поговорках, в фольклоре, в художественной и научной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3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00" y="188640"/>
            <a:ext cx="9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- носитель культуры: именно с помощью языка она передается из поколения в поколение. И наконец, язык-это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инструмент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культуры, формирующий личность человека,  именно через язык воспринимающего  менталитет, традиции и обычаи своего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народа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admin\Documents\RL-0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0" b="36488"/>
          <a:stretch/>
        </p:blipFill>
        <p:spPr bwMode="auto">
          <a:xfrm>
            <a:off x="125506" y="3861048"/>
            <a:ext cx="8892988" cy="279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cuments\pe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699628" cy="277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Русский язык является национальным достоянием  русского народа, одним из наиболее развитых языков мира.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Под 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«русским народом» мы подразумеваем всех людей, проживающих  на территории Российской Федерации,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какой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бы они ни были национальности или 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вероисповедания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</TotalTime>
  <Words>1160</Words>
  <Application>Microsoft Office PowerPoint</Application>
  <PresentationFormat>Экран (4:3)</PresentationFormat>
  <Paragraphs>72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Georgia</vt:lpstr>
      <vt:lpstr>Mistral</vt:lpstr>
      <vt:lpstr>Monotype Corsiva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АССУЛ</cp:lastModifiedBy>
  <cp:revision>21</cp:revision>
  <dcterms:created xsi:type="dcterms:W3CDTF">2015-03-18T20:45:51Z</dcterms:created>
  <dcterms:modified xsi:type="dcterms:W3CDTF">2015-03-23T07:13:54Z</dcterms:modified>
</cp:coreProperties>
</file>